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0" r:id="rId3"/>
    <p:sldId id="261" r:id="rId4"/>
    <p:sldId id="259" r:id="rId5"/>
    <p:sldId id="262" r:id="rId6"/>
    <p:sldId id="258" r:id="rId7"/>
    <p:sldId id="263" r:id="rId8"/>
    <p:sldId id="264" r:id="rId9"/>
    <p:sldId id="265" r:id="rId10"/>
    <p:sldId id="266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B0CB-DA1F-4F4B-BEFC-0E9820BEFC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BC44CE-D248-4789-BF1A-B6B54A747481}" type="datetimeFigureOut">
              <a:rPr lang="es-MX" smtClean="0"/>
              <a:t>08/03/2010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34CDED-34AB-4C8D-958E-1EC71D140C3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Radio Comunitaria II: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La voz de las personas</a:t>
            </a:r>
            <a:r>
              <a:rPr lang="es-ES" dirty="0" smtClean="0"/>
              <a:t>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48400" y="3276600"/>
          <a:ext cx="2422525" cy="3268663"/>
        </p:xfrm>
        <a:graphic>
          <a:graphicData uri="http://schemas.openxmlformats.org/presentationml/2006/ole">
            <p:oleObj spid="_x0000_s1026" name="Imagen" r:id="rId3" imgW="2802960" imgH="5165640" progId="MS_ClipArt_Gallery.2">
              <p:embed/>
            </p:oleObj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4000" smtClean="0"/>
              <a:t>Las radios que cuentan con permiso son:</a:t>
            </a:r>
            <a:endParaRPr lang="es-ES" sz="400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MX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/>
              <a:t>Radio Bemba</a:t>
            </a:r>
            <a:endParaRPr lang="it-IT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La voladora Radio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Teocelo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Huayacocotla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Omega Experimental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Jen Poj</a:t>
            </a:r>
            <a:endParaRPr lang="es-E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Uandárhi</a:t>
            </a:r>
            <a:r>
              <a:rPr lang="es-ES" sz="2000" dirty="0" smtClean="0"/>
              <a:t> de </a:t>
            </a:r>
            <a:r>
              <a:rPr lang="es-ES" sz="2000" dirty="0" err="1" smtClean="0"/>
              <a:t>Uruapan</a:t>
            </a:r>
            <a:r>
              <a:rPr lang="es-ES" sz="2000" dirty="0" smtClean="0"/>
              <a:t>, Michoacán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Erandi</a:t>
            </a:r>
            <a:r>
              <a:rPr lang="es-ES" sz="2000" dirty="0" smtClean="0"/>
              <a:t> ubicada </a:t>
            </a:r>
            <a:r>
              <a:rPr lang="es-ES" sz="2000" dirty="0" err="1" smtClean="0"/>
              <a:t>enTangancícuaro</a:t>
            </a:r>
            <a:r>
              <a:rPr lang="es-ES" sz="2000" dirty="0" smtClean="0"/>
              <a:t> Michoacán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Ecos de </a:t>
            </a:r>
            <a:r>
              <a:rPr lang="es-ES" sz="2000" dirty="0" err="1" smtClean="0"/>
              <a:t>Manantlán</a:t>
            </a:r>
            <a:r>
              <a:rPr lang="es-ES" sz="2000" dirty="0" smtClean="0"/>
              <a:t> de Zapotitlán Vadillo Jalisco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Nandía</a:t>
            </a:r>
            <a:r>
              <a:rPr lang="es-ES" sz="2000" dirty="0" smtClean="0"/>
              <a:t> en Mazatlán Villa de Flores en Oaxaca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Tepalcatepec en la población michoacana de ese nombre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Calenda La Voz del Valle” ubicada en San Antonino de Castillo Velasco, Oaxaca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3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30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430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430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430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430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Permisos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es-MX" dirty="0" smtClean="0"/>
              <a:t>Tras comunicarlo el 27 de enero el 9 de febrero de 2010 la </a:t>
            </a:r>
            <a:r>
              <a:rPr lang="es-MX" dirty="0" err="1" smtClean="0"/>
              <a:t>CoFeTel</a:t>
            </a:r>
            <a:r>
              <a:rPr lang="es-MX" dirty="0" smtClean="0"/>
              <a:t> entregó el título de permisos a seis comunidades a fin de que puedan operar y administrar radios comunitarias.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Nuevos Permisos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Las emisoras depositarias del Permiso son:  </a:t>
            </a:r>
          </a:p>
          <a:p>
            <a:r>
              <a:rPr lang="es-MX" dirty="0" smtClean="0"/>
              <a:t>Por la Igualdad Social A.C., de Nuevo León, Monterrey,  Cultura y Comunicación de </a:t>
            </a:r>
            <a:r>
              <a:rPr lang="es-MX" dirty="0" err="1" smtClean="0"/>
              <a:t>Zaachila</a:t>
            </a:r>
            <a:r>
              <a:rPr lang="es-MX" dirty="0" smtClean="0"/>
              <a:t>, en la Villa de </a:t>
            </a:r>
            <a:r>
              <a:rPr lang="es-MX" dirty="0" err="1" smtClean="0"/>
              <a:t>Zaachila</a:t>
            </a:r>
            <a:r>
              <a:rPr lang="es-MX" dirty="0" smtClean="0"/>
              <a:t>, Oaxaca; </a:t>
            </a:r>
            <a:r>
              <a:rPr lang="es-MX" dirty="0" err="1" smtClean="0"/>
              <a:t>Teponaztle</a:t>
            </a:r>
            <a:r>
              <a:rPr lang="es-MX" dirty="0" smtClean="0"/>
              <a:t> Cultura y Comunicación, de Tepoztlán Morelos; Comunicaciones Filo de Tierra Colorada, de </a:t>
            </a:r>
            <a:r>
              <a:rPr lang="es-MX" dirty="0" err="1" smtClean="0"/>
              <a:t>Xaltepec</a:t>
            </a:r>
            <a:r>
              <a:rPr lang="es-MX" dirty="0" smtClean="0"/>
              <a:t> Palmar del Bravo en Puebla; Voz Flor y Canto de </a:t>
            </a:r>
            <a:r>
              <a:rPr lang="es-MX" dirty="0" err="1" smtClean="0"/>
              <a:t>Otumba</a:t>
            </a:r>
            <a:r>
              <a:rPr lang="es-MX" dirty="0" smtClean="0"/>
              <a:t>, Estado de México y Radio Aro, de Ciudad </a:t>
            </a:r>
            <a:r>
              <a:rPr lang="es-MX" dirty="0" err="1" smtClean="0"/>
              <a:t>Nezahualcoyotl</a:t>
            </a:r>
            <a:r>
              <a:rPr lang="es-MX" dirty="0" smtClean="0"/>
              <a:t>, Estado de México.</a:t>
            </a:r>
          </a:p>
          <a:p>
            <a:endParaRPr lang="es-MX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Fuentes de consulta</a:t>
            </a:r>
            <a:endParaRPr lang="es-E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400" smtClean="0"/>
              <a:t>Calleja Aleida y Beatriz Solís, </a:t>
            </a:r>
            <a:r>
              <a:rPr lang="es-MX" sz="2400" b="1" smtClean="0"/>
              <a:t>Con Permiso, la radio comunitaria en México</a:t>
            </a:r>
            <a:r>
              <a:rPr lang="es-MX" sz="2400" smtClean="0"/>
              <a:t>, AMARC-Friederich Ebert Stiftung, México, 2005 247 pp.</a:t>
            </a:r>
            <a:endParaRPr lang="es-E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smtClean="0"/>
              <a:t>Cornejo Inés, </a:t>
            </a:r>
            <a:r>
              <a:rPr lang="es-ES" sz="2400" b="1" smtClean="0"/>
              <a:t>Apuntes para una Historia de la Radio Indigenista en México,</a:t>
            </a:r>
            <a:r>
              <a:rPr lang="es-ES" sz="2400" smtClean="0"/>
              <a:t> F.M.B. México 2002, 208pp.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400" smtClean="0"/>
              <a:t>IMER, </a:t>
            </a:r>
            <a:r>
              <a:rPr lang="es-ES" sz="2400" b="1" i="1" smtClean="0"/>
              <a:t>El sonido de la radio</a:t>
            </a:r>
            <a:r>
              <a:rPr lang="es-ES" sz="2400" smtClean="0"/>
              <a:t>, coedición UAM Xochimilco, Plaza &amp;Valdés e IMER, México, 1988, 214 pp.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smtClean="0"/>
              <a:t>Pepino Barale, Ana María, </a:t>
            </a:r>
            <a:r>
              <a:rPr lang="es-ES" sz="2400" b="1" i="1" smtClean="0"/>
              <a:t>Radiodifusión educativa</a:t>
            </a:r>
            <a:r>
              <a:rPr lang="es-ES" sz="2400" smtClean="0"/>
              <a:t>, Gernika/ UAM Azcapotzalco, Colección de ensayos 36, México, 1991, 235 pp. Pepino Barale, Ana María, </a:t>
            </a:r>
            <a:r>
              <a:rPr lang="es-ES" sz="2400" b="1" i="1" smtClean="0"/>
              <a:t>Radio Popular en América Latina</a:t>
            </a:r>
            <a:r>
              <a:rPr lang="es-ES" sz="2400" smtClean="0"/>
              <a:t>, </a:t>
            </a:r>
            <a:r>
              <a:rPr lang="en-US" sz="2400" smtClean="0"/>
              <a:t>Gernika/UAM Azcapotzalco.</a:t>
            </a:r>
            <a:endParaRPr lang="es-ES" sz="240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  <a:defRPr/>
            </a:pPr>
            <a:endParaRPr lang="es-ES" sz="2400" smtClean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Fuentes de consulta</a:t>
            </a:r>
            <a:endParaRPr lang="es-E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000" dirty="0" err="1" smtClean="0"/>
              <a:t>Rebeil</a:t>
            </a:r>
            <a:r>
              <a:rPr lang="es-ES" sz="2000" dirty="0" smtClean="0"/>
              <a:t>, Corella, María Antonieta, et. al., </a:t>
            </a:r>
            <a:r>
              <a:rPr lang="es-ES" sz="2000" b="1" i="1" dirty="0" smtClean="0"/>
              <a:t>Perfiles del cuadrante. Experiencias de la radio</a:t>
            </a:r>
            <a:r>
              <a:rPr lang="es-ES" sz="2000" dirty="0" smtClean="0"/>
              <a:t>, Trillas, México, 1991, 314 pp.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Romo, Cristina, </a:t>
            </a:r>
            <a:r>
              <a:rPr lang="es-ES" sz="2000" b="1" i="1" dirty="0" smtClean="0"/>
              <a:t>La otra radio</a:t>
            </a:r>
            <a:r>
              <a:rPr lang="es-ES" sz="2000" dirty="0" smtClean="0"/>
              <a:t>, Fundación Manuel Buendía.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Velasco Aceves Vidrio, Aurora, </a:t>
            </a:r>
            <a:r>
              <a:rPr lang="es-ES" sz="2000" b="1" i="1" dirty="0" smtClean="0"/>
              <a:t>México: Radio </a:t>
            </a:r>
            <a:r>
              <a:rPr lang="es-ES" sz="2000" b="1" i="1" dirty="0" err="1" smtClean="0"/>
              <a:t>Huayacocotla</a:t>
            </a:r>
            <a:r>
              <a:rPr lang="es-ES" sz="2000" b="1" i="1" dirty="0" smtClean="0"/>
              <a:t>. Una emisora campesina</a:t>
            </a:r>
            <a:r>
              <a:rPr lang="es-ES" sz="2000" dirty="0" smtClean="0"/>
              <a:t>, (Centro de Integración de Medios de Comunicación Alternativa) CIMCA, Cuadernos de Comunicación Alternativa, La Paz, Bolivia, 1985, 32 pp.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000" b="1" i="1" dirty="0" smtClean="0"/>
              <a:t>Etcétera</a:t>
            </a:r>
            <a:r>
              <a:rPr lang="es-ES" sz="2000" dirty="0" smtClean="0"/>
              <a:t>, Una ventana al mundo de los medios, revista mensual, Dir. Marco </a:t>
            </a:r>
            <a:r>
              <a:rPr lang="es-ES" sz="2000" dirty="0" err="1" smtClean="0"/>
              <a:t>Levario</a:t>
            </a:r>
            <a:r>
              <a:rPr lang="es-ES" sz="2000" dirty="0" smtClean="0"/>
              <a:t> </a:t>
            </a:r>
            <a:r>
              <a:rPr lang="es-ES" sz="2000" dirty="0" err="1" smtClean="0"/>
              <a:t>Turcott</a:t>
            </a:r>
            <a:r>
              <a:rPr lang="es-ES" sz="2000" dirty="0" smtClean="0"/>
              <a:t>,  México.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000" b="1" i="1" dirty="0" smtClean="0"/>
              <a:t>Revista Mexicana de Comunicación</a:t>
            </a:r>
            <a:r>
              <a:rPr lang="es-ES" sz="2000" dirty="0" smtClean="0"/>
              <a:t>, Fundación Manuel Buendía A.C., Revista bimestral, Año XV, Dir. Omar Raúl Martínez, México.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ES" sz="2000" dirty="0" smtClean="0"/>
              <a:t> </a:t>
            </a:r>
            <a:r>
              <a:rPr lang="es-ES" sz="2000" b="1" i="1" dirty="0" smtClean="0"/>
              <a:t>Zócalo</a:t>
            </a:r>
            <a:r>
              <a:rPr lang="es-ES" sz="2000" dirty="0" smtClean="0"/>
              <a:t>, Revista mensual de comunicación, política y sociedad, año III, Dir. Carlos Padilla Ríos, Proyectos Alternativos de Comunicación, México</a:t>
            </a:r>
            <a:r>
              <a:rPr lang="es-ES" sz="20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ES" sz="2000" b="1" dirty="0" smtClean="0"/>
              <a:t>Página de AMARC </a:t>
            </a:r>
            <a:r>
              <a:rPr lang="es-ES" sz="2000" dirty="0" smtClean="0"/>
              <a:t>www.amarc.org.mx</a:t>
            </a:r>
            <a:endParaRPr lang="es-E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dirty="0" smtClean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8800" smtClean="0">
                <a:solidFill>
                  <a:schemeClr val="tx1"/>
                </a:solidFill>
                <a:latin typeface="Comic Sans MS" pitchFamily="66" charset="0"/>
              </a:rPr>
              <a:t>Gracias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José Antonio, Zavaleta Landa</a:t>
            </a:r>
          </a:p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E-mail : zavaletaantonio@gmail.com</a:t>
            </a:r>
          </a:p>
          <a:p>
            <a:pPr eaLnBrk="1" hangingPunct="1">
              <a:defRPr/>
            </a:pPr>
            <a:endParaRPr lang="es-ES" sz="2800" smtClean="0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539750" y="3716338"/>
            <a:ext cx="80645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Situación legal</a:t>
            </a:r>
            <a:endParaRPr lang="es-ES" b="1" dirty="0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/>
              <a:t>En México, ni la Ley Federal de Radio y Televisión (1960 y 2006), ni su reglamento (1973, primero y 2001 después) contemplan a las radios de tipo comunitaria, sólo distinguen dos tipos de radio, las </a:t>
            </a:r>
            <a:r>
              <a:rPr lang="es-MX" dirty="0" err="1" smtClean="0"/>
              <a:t>permisionadas</a:t>
            </a:r>
            <a:r>
              <a:rPr lang="es-MX" dirty="0" smtClean="0"/>
              <a:t> y las concesionadas.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Situación legal</a:t>
            </a:r>
            <a:endParaRPr lang="es-ES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/>
              <a:t> Mientras la radio </a:t>
            </a:r>
            <a:r>
              <a:rPr lang="es-MX" sz="2800" dirty="0" err="1" smtClean="0"/>
              <a:t>permisionada</a:t>
            </a:r>
            <a:r>
              <a:rPr lang="es-MX" sz="2800" dirty="0" smtClean="0"/>
              <a:t> es atendida por el estado y las concesiones ven a la radio como una industria, las radios comunitarias pretenden una tercera vertiente: ser el vínculo entre los ciudadanos.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/>
              <a:t>En 2007 la suprema corte reconoció el derecho de los pueblos indígenas a transmitir en sus lenguas eliminando el artículo 28 de la llamada Ley Televisa (2006)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/>
              <a:t>Hablamos de una radio de personas que transmita a personas</a:t>
            </a:r>
            <a:endParaRPr lang="es-E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5694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MX" sz="3200" dirty="0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/>
              <a:t> SCT siempre mostró una actitud hostil contra esta emisoras al considerarlas radios guerrilleras o piratas.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/>
              <a:t>La CIRT considera que dichas emisoras son una competencia desleal y el apoyo de dichas emisoras se ha dado básicamente por grupos de la sociedad civil e intelectuales como Francisco Toledo o Carlos Monsiváis.</a:t>
            </a:r>
            <a:endParaRPr lang="es-ES" sz="3200" dirty="0"/>
          </a:p>
          <a:p>
            <a:pPr>
              <a:spcBef>
                <a:spcPct val="50000"/>
              </a:spcBef>
            </a:pPr>
            <a:endParaRPr lang="es-ES" sz="32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Diagram 6"/>
          <p:cNvGraphicFramePr>
            <a:graphicFrameLocks/>
          </p:cNvGraphicFramePr>
          <p:nvPr>
            <p:ph/>
          </p:nvPr>
        </p:nvGraphicFramePr>
        <p:xfrm>
          <a:off x="1792288" y="225425"/>
          <a:ext cx="5287962" cy="57531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Las </a:t>
            </a:r>
            <a:r>
              <a:rPr lang="es-MX" smtClean="0"/>
              <a:t>agresiones continúan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es-MX" sz="2400" dirty="0" smtClean="0"/>
          </a:p>
          <a:p>
            <a:pPr>
              <a:defRPr/>
            </a:pPr>
            <a:r>
              <a:rPr lang="es-MX" sz="2400" dirty="0" smtClean="0"/>
              <a:t>En abril de 2008 Teresa Bautista Merino y </a:t>
            </a:r>
            <a:r>
              <a:rPr lang="es-MX" sz="2400" dirty="0" err="1" smtClean="0"/>
              <a:t>Felícitas</a:t>
            </a:r>
            <a:r>
              <a:rPr lang="es-MX" sz="2400" dirty="0" smtClean="0"/>
              <a:t> Martínez Sánchez son asesinadas por individuos armados al parecer por denunciar  violaciones sexuales en la comunidad de san Juan </a:t>
            </a:r>
            <a:r>
              <a:rPr lang="es-MX" sz="2400" dirty="0" err="1" smtClean="0"/>
              <a:t>Copala</a:t>
            </a:r>
            <a:r>
              <a:rPr lang="es-MX" sz="2400" dirty="0" smtClean="0"/>
              <a:t> en Oaxaca</a:t>
            </a:r>
            <a:endParaRPr lang="es-MX" sz="2400" dirty="0"/>
          </a:p>
        </p:txBody>
      </p:sp>
      <p:pic>
        <p:nvPicPr>
          <p:cNvPr id="21508" name="4 Marcador de contenido" descr="felicitasyt__m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5" y="2577306"/>
            <a:ext cx="3333750" cy="257175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¿Cómo se organizan?</a:t>
            </a:r>
            <a:endParaRPr lang="es-ES" b="1" smtClean="0"/>
          </a:p>
        </p:txBody>
      </p:sp>
      <p:pic>
        <p:nvPicPr>
          <p:cNvPr id="38918" name="Picture 6" descr="MCPE03239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1763" y="1935163"/>
            <a:ext cx="6267450" cy="3813175"/>
          </a:xfr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632700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/>
              <a:t>La Radio Comunitaria en América Latina se agrupa en dos grandes redes, AMARC por un lado y ALER por otro. En México es la primera la que congrega a la mayoría de estaciones con este perfil, mientras que en la segunda se encuentran sólo los casos de Radio </a:t>
            </a:r>
            <a:r>
              <a:rPr lang="es-MX" sz="3200" dirty="0" err="1"/>
              <a:t>Huaya</a:t>
            </a:r>
            <a:r>
              <a:rPr lang="es-MX" sz="3200" dirty="0"/>
              <a:t> y Radio </a:t>
            </a:r>
            <a:r>
              <a:rPr lang="es-MX" sz="3200" dirty="0" err="1"/>
              <a:t>Teocelo</a:t>
            </a:r>
            <a:r>
              <a:rPr lang="es-MX" sz="3200" dirty="0"/>
              <a:t>.</a:t>
            </a:r>
            <a:endParaRPr lang="es-ES" sz="32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95288" y="5256213"/>
            <a:ext cx="8307387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MX" sz="3200" b="1" dirty="0"/>
              <a:t>Permisos otorgados a las Comunitarias:</a:t>
            </a:r>
            <a:endParaRPr lang="es-ES" sz="3200" b="1" dirty="0"/>
          </a:p>
        </p:txBody>
      </p:sp>
      <p:pic>
        <p:nvPicPr>
          <p:cNvPr id="41989" name="Picture 5" descr="El equ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33375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723</Words>
  <Application>Microsoft Office PowerPoint</Application>
  <PresentationFormat>Presentación en pantalla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Vértice</vt:lpstr>
      <vt:lpstr>Galería de imágenes de Microsoft</vt:lpstr>
      <vt:lpstr>Radio Comunitaria II: </vt:lpstr>
      <vt:lpstr>Situación legal</vt:lpstr>
      <vt:lpstr>Situación legal</vt:lpstr>
      <vt:lpstr>Diapositiva 4</vt:lpstr>
      <vt:lpstr>Diapositiva 5</vt:lpstr>
      <vt:lpstr>Las agresiones continúan</vt:lpstr>
      <vt:lpstr>¿Cómo se organizan?</vt:lpstr>
      <vt:lpstr>Diapositiva 8</vt:lpstr>
      <vt:lpstr>Diapositiva 9</vt:lpstr>
      <vt:lpstr>Las radios que cuentan con permiso son:</vt:lpstr>
      <vt:lpstr>Nuevos Permisos </vt:lpstr>
      <vt:lpstr>Nuevos Permisos </vt:lpstr>
      <vt:lpstr>Fuentes de consulta</vt:lpstr>
      <vt:lpstr>Fuentes de consulta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Comunitaria II: </dc:title>
  <dc:creator>Antonio</dc:creator>
  <cp:lastModifiedBy>Antonio</cp:lastModifiedBy>
  <cp:revision>4</cp:revision>
  <dcterms:created xsi:type="dcterms:W3CDTF">2010-03-08T18:57:55Z</dcterms:created>
  <dcterms:modified xsi:type="dcterms:W3CDTF">2010-03-08T19:13:27Z</dcterms:modified>
</cp:coreProperties>
</file>