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2B315B-377B-4154-9F46-66D6BC921300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738ABC-3E90-45BC-AF32-4AE074F212E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Tipos de radio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Lic. José Antonio Zavaleta Landa</a:t>
            </a:r>
          </a:p>
          <a:p>
            <a:r>
              <a:rPr lang="es-MX" dirty="0" smtClean="0"/>
              <a:t>Universidad Nacional Autónoma de México</a:t>
            </a:r>
          </a:p>
          <a:p>
            <a:r>
              <a:rPr lang="es-MX" dirty="0" smtClean="0"/>
              <a:t>Facultad de Estudios Superiores</a:t>
            </a:r>
          </a:p>
          <a:p>
            <a:r>
              <a:rPr lang="es-MX" dirty="0" smtClean="0"/>
              <a:t>Aragón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Radio </a:t>
            </a:r>
            <a:r>
              <a:rPr lang="es-MX" dirty="0" smtClean="0"/>
              <a:t>Comunitaria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Pentágono"/>
          <p:cNvSpPr/>
          <p:nvPr/>
        </p:nvSpPr>
        <p:spPr>
          <a:xfrm>
            <a:off x="500034" y="2857496"/>
            <a:ext cx="2714644" cy="20717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Intenta</a:t>
            </a:r>
            <a:endParaRPr lang="es-MX" sz="3600" dirty="0"/>
          </a:p>
        </p:txBody>
      </p:sp>
      <p:sp>
        <p:nvSpPr>
          <p:cNvPr id="6" name="5 Proceso alternativo"/>
          <p:cNvSpPr/>
          <p:nvPr/>
        </p:nvSpPr>
        <p:spPr>
          <a:xfrm>
            <a:off x="3357554" y="1643050"/>
            <a:ext cx="5286412" cy="45005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600" dirty="0"/>
              <a:t>Abordar problemáticas locales o comunitarias y presentar soluciones de forma colectiva, ser un enlace entre la propia comunidad y con otras entidades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Radio </a:t>
            </a:r>
            <a:r>
              <a:rPr lang="es-MX" dirty="0" smtClean="0"/>
              <a:t>Comunitaria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Llamada con línea 3"/>
          <p:cNvSpPr/>
          <p:nvPr/>
        </p:nvSpPr>
        <p:spPr>
          <a:xfrm>
            <a:off x="1000100" y="1643050"/>
            <a:ext cx="3357586" cy="1285884"/>
          </a:xfrm>
          <a:prstGeom prst="borderCallout3">
            <a:avLst>
              <a:gd name="adj1" fmla="val 45793"/>
              <a:gd name="adj2" fmla="val 1640"/>
              <a:gd name="adj3" fmla="val 71833"/>
              <a:gd name="adj4" fmla="val -14366"/>
              <a:gd name="adj5" fmla="val 222191"/>
              <a:gd name="adj6" fmla="val -15133"/>
              <a:gd name="adj7" fmla="val 244168"/>
              <a:gd name="adj8" fmla="val -1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600" dirty="0" smtClean="0"/>
              <a:t>Se le asocia con</a:t>
            </a:r>
            <a:endParaRPr lang="es-MX" sz="3600" dirty="0"/>
          </a:p>
        </p:txBody>
      </p:sp>
      <p:sp>
        <p:nvSpPr>
          <p:cNvPr id="5" name="4 Rectángulo"/>
          <p:cNvSpPr/>
          <p:nvPr/>
        </p:nvSpPr>
        <p:spPr>
          <a:xfrm>
            <a:off x="928662" y="3643314"/>
            <a:ext cx="7143800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4800" dirty="0" smtClean="0"/>
              <a:t>Grupos  delictivos y movimientos subversivos</a:t>
            </a:r>
            <a:endParaRPr lang="es-MX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Radio </a:t>
            </a:r>
            <a:r>
              <a:rPr lang="es-MX" dirty="0" smtClean="0"/>
              <a:t>Comunitaria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Operación manual"/>
          <p:cNvSpPr/>
          <p:nvPr/>
        </p:nvSpPr>
        <p:spPr>
          <a:xfrm>
            <a:off x="642910" y="2571744"/>
            <a:ext cx="6715172" cy="350046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Modelo que aparece en América Latina y tiene éxito en África</a:t>
            </a:r>
            <a:endParaRPr lang="es-MX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Radio </a:t>
            </a:r>
            <a:r>
              <a:rPr lang="es-MX" dirty="0" smtClean="0"/>
              <a:t>Comercial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Llamada de flecha a la derecha"/>
          <p:cNvSpPr/>
          <p:nvPr/>
        </p:nvSpPr>
        <p:spPr>
          <a:xfrm>
            <a:off x="500034" y="2500306"/>
            <a:ext cx="2857520" cy="28575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Pretende</a:t>
            </a:r>
            <a:endParaRPr lang="es-MX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428992" y="2643182"/>
            <a:ext cx="4500594" cy="3071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/>
              <a:t>Fortalecer la comercialización de productos; así como demostrar las ventajas del sistema de libre mercado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Radio Comercial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Llamada de flecha hacia abajo"/>
          <p:cNvSpPr/>
          <p:nvPr/>
        </p:nvSpPr>
        <p:spPr>
          <a:xfrm>
            <a:off x="2285984" y="1714488"/>
            <a:ext cx="4071966" cy="235745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En México es </a:t>
            </a:r>
            <a:r>
              <a:rPr lang="es-MX" sz="3200" dirty="0"/>
              <a:t>denostada por</a:t>
            </a:r>
          </a:p>
          <a:p>
            <a:pPr algn="ctr"/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428596" y="4143380"/>
            <a:ext cx="7929618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No seguir los valores de la libertad de información o la libertad de expresión sino atender a necesidades meramente mercantiles, concentración no sólo de  capitales sino de  audiencias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Radio Comercial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1214414" y="1643050"/>
            <a:ext cx="6286544" cy="4714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Modelo adoptado en los Estados Unidos y seguido en México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Radio </a:t>
            </a:r>
            <a:r>
              <a:rPr lang="es-MX" dirty="0" smtClean="0"/>
              <a:t>Pública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Estrella de 5 puntas"/>
          <p:cNvSpPr/>
          <p:nvPr/>
        </p:nvSpPr>
        <p:spPr>
          <a:xfrm>
            <a:off x="3000364" y="2928934"/>
            <a:ext cx="2571768" cy="2357454"/>
          </a:xfrm>
          <a:prstGeom prst="star5">
            <a:avLst>
              <a:gd name="adj" fmla="val 22063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Subtipos</a:t>
            </a:r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2071670" y="1571612"/>
            <a:ext cx="442915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Cultural-Educativa</a:t>
            </a:r>
            <a:endParaRPr lang="es-MX" sz="2800" dirty="0"/>
          </a:p>
        </p:txBody>
      </p:sp>
      <p:sp>
        <p:nvSpPr>
          <p:cNvPr id="8" name="7 Elipse"/>
          <p:cNvSpPr/>
          <p:nvPr/>
        </p:nvSpPr>
        <p:spPr>
          <a:xfrm>
            <a:off x="5643570" y="3071810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De E</a:t>
            </a:r>
            <a:r>
              <a:rPr lang="es-MX" sz="3200" dirty="0" smtClean="0"/>
              <a:t>stado</a:t>
            </a:r>
            <a:endParaRPr lang="es-MX" sz="3200" dirty="0"/>
          </a:p>
        </p:txBody>
      </p:sp>
      <p:sp>
        <p:nvSpPr>
          <p:cNvPr id="9" name="8 Elipse"/>
          <p:cNvSpPr/>
          <p:nvPr/>
        </p:nvSpPr>
        <p:spPr>
          <a:xfrm>
            <a:off x="4929190" y="4929198"/>
            <a:ext cx="285752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Universitaria</a:t>
            </a:r>
            <a:endParaRPr lang="es-MX" sz="2400" dirty="0"/>
          </a:p>
        </p:txBody>
      </p:sp>
      <p:sp>
        <p:nvSpPr>
          <p:cNvPr id="10" name="9 Elipse"/>
          <p:cNvSpPr/>
          <p:nvPr/>
        </p:nvSpPr>
        <p:spPr>
          <a:xfrm>
            <a:off x="714348" y="4786322"/>
            <a:ext cx="278608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Indigenista</a:t>
            </a:r>
            <a:endParaRPr lang="es-MX" sz="2800" dirty="0"/>
          </a:p>
        </p:txBody>
      </p:sp>
      <p:sp>
        <p:nvSpPr>
          <p:cNvPr id="11" name="10 Elipse"/>
          <p:cNvSpPr/>
          <p:nvPr/>
        </p:nvSpPr>
        <p:spPr>
          <a:xfrm>
            <a:off x="500034" y="3000372"/>
            <a:ext cx="250033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De G</a:t>
            </a:r>
            <a:r>
              <a:rPr lang="es-MX" sz="2400" dirty="0" smtClean="0"/>
              <a:t>obierno</a:t>
            </a:r>
            <a:endParaRPr lang="es-MX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Radio </a:t>
            </a:r>
            <a:r>
              <a:rPr lang="es-MX" dirty="0" smtClean="0"/>
              <a:t>Pública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500034" y="3000372"/>
            <a:ext cx="2428892" cy="2000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Busca</a:t>
            </a:r>
            <a:endParaRPr lang="es-MX" sz="36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000364" y="1571612"/>
            <a:ext cx="5715040" cy="4500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Ser un puente entre un gobierno y su sociedad; enaltecer los valores de la educación y la cultura; ejercitar la extensión y difusión de la cultura; tender puentes de </a:t>
            </a:r>
            <a:r>
              <a:rPr lang="es-MX" sz="2800" dirty="0" err="1"/>
              <a:t>multiculturalidad</a:t>
            </a:r>
            <a:r>
              <a:rPr lang="es-MX" sz="2800" dirty="0"/>
              <a:t> y establecer espacios de participación ciudadana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Radio </a:t>
            </a:r>
            <a:r>
              <a:rPr lang="es-MX" dirty="0" smtClean="0"/>
              <a:t>Pública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Llamada de flecha hacia abajo"/>
          <p:cNvSpPr/>
          <p:nvPr/>
        </p:nvSpPr>
        <p:spPr>
          <a:xfrm>
            <a:off x="1428728" y="1643050"/>
            <a:ext cx="4929222" cy="157163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Se le critica </a:t>
            </a:r>
            <a:r>
              <a:rPr lang="es-MX" sz="3600" dirty="0" smtClean="0"/>
              <a:t>por</a:t>
            </a:r>
            <a:endParaRPr lang="es-MX" sz="3600" dirty="0"/>
          </a:p>
        </p:txBody>
      </p:sp>
      <p:sp>
        <p:nvSpPr>
          <p:cNvPr id="5" name="4 Elipse"/>
          <p:cNvSpPr/>
          <p:nvPr/>
        </p:nvSpPr>
        <p:spPr>
          <a:xfrm>
            <a:off x="357158" y="3286124"/>
            <a:ext cx="7643866" cy="271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/>
              <a:t>Atender a las políticas del gobierno en </a:t>
            </a:r>
            <a:r>
              <a:rPr lang="es-MX" sz="3600" dirty="0" smtClean="0"/>
              <a:t>turno</a:t>
            </a:r>
            <a:endParaRPr lang="es-MX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Radio Pública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Llamada ovalada"/>
          <p:cNvSpPr/>
          <p:nvPr/>
        </p:nvSpPr>
        <p:spPr>
          <a:xfrm>
            <a:off x="571472" y="1643050"/>
            <a:ext cx="7000924" cy="428628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/>
              <a:t>Modelo Adoptado principalmente en </a:t>
            </a:r>
            <a:r>
              <a:rPr lang="es-MX" sz="4800" dirty="0" smtClean="0"/>
              <a:t>Europa</a:t>
            </a:r>
            <a:endParaRPr lang="es-MX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Radio </a:t>
            </a:r>
            <a:r>
              <a:rPr lang="es-MX" dirty="0" smtClean="0"/>
              <a:t>Comunitaria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Estrella de 10 puntas"/>
          <p:cNvSpPr/>
          <p:nvPr/>
        </p:nvSpPr>
        <p:spPr>
          <a:xfrm>
            <a:off x="3500430" y="3071810"/>
            <a:ext cx="2071702" cy="1857388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Subtipos</a:t>
            </a:r>
            <a:endParaRPr lang="es-MX" sz="2400" dirty="0"/>
          </a:p>
        </p:txBody>
      </p:sp>
      <p:sp>
        <p:nvSpPr>
          <p:cNvPr id="5" name="4 Llamada con línea 1"/>
          <p:cNvSpPr/>
          <p:nvPr/>
        </p:nvSpPr>
        <p:spPr>
          <a:xfrm>
            <a:off x="5929322" y="2500306"/>
            <a:ext cx="2000264" cy="714380"/>
          </a:xfrm>
          <a:prstGeom prst="borderCallout1">
            <a:avLst>
              <a:gd name="adj1" fmla="val 53003"/>
              <a:gd name="adj2" fmla="val 37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Campesina</a:t>
            </a:r>
            <a:endParaRPr lang="es-MX" dirty="0"/>
          </a:p>
        </p:txBody>
      </p:sp>
      <p:sp>
        <p:nvSpPr>
          <p:cNvPr id="7" name="6 Llamada con línea 1"/>
          <p:cNvSpPr/>
          <p:nvPr/>
        </p:nvSpPr>
        <p:spPr>
          <a:xfrm>
            <a:off x="6643702" y="3357562"/>
            <a:ext cx="1857388" cy="428628"/>
          </a:xfrm>
          <a:prstGeom prst="borderCallout1">
            <a:avLst>
              <a:gd name="adj1" fmla="val 57811"/>
              <a:gd name="adj2" fmla="val 256"/>
              <a:gd name="adj3" fmla="val 88462"/>
              <a:gd name="adj4" fmla="val -58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/>
              <a:t>Suburbana</a:t>
            </a:r>
          </a:p>
        </p:txBody>
      </p:sp>
      <p:sp>
        <p:nvSpPr>
          <p:cNvPr id="8" name="7 Llamada con línea 1"/>
          <p:cNvSpPr/>
          <p:nvPr/>
        </p:nvSpPr>
        <p:spPr>
          <a:xfrm>
            <a:off x="6215074" y="4143380"/>
            <a:ext cx="2286016" cy="428628"/>
          </a:xfrm>
          <a:prstGeom prst="borderCallout1">
            <a:avLst>
              <a:gd name="adj1" fmla="val 45792"/>
              <a:gd name="adj2" fmla="val -2699"/>
              <a:gd name="adj3" fmla="val 37383"/>
              <a:gd name="adj4" fmla="val -28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/>
              <a:t>Insurgente</a:t>
            </a:r>
          </a:p>
        </p:txBody>
      </p:sp>
      <p:sp>
        <p:nvSpPr>
          <p:cNvPr id="9" name="8 Llamada con línea 1"/>
          <p:cNvSpPr/>
          <p:nvPr/>
        </p:nvSpPr>
        <p:spPr>
          <a:xfrm>
            <a:off x="5857884" y="4786322"/>
            <a:ext cx="2786082" cy="1143008"/>
          </a:xfrm>
          <a:prstGeom prst="borderCallout1">
            <a:avLst>
              <a:gd name="adj1" fmla="val 56809"/>
              <a:gd name="adj2" fmla="val 1501"/>
              <a:gd name="adj3" fmla="val -5684"/>
              <a:gd name="adj4" fmla="val -295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Radios libres o </a:t>
            </a:r>
            <a:r>
              <a:rPr lang="es-MX" sz="2400" dirty="0" smtClean="0"/>
              <a:t>piratas</a:t>
            </a:r>
            <a:endParaRPr lang="es-MX" sz="2400" dirty="0"/>
          </a:p>
        </p:txBody>
      </p:sp>
      <p:sp>
        <p:nvSpPr>
          <p:cNvPr id="10" name="9 Llamada con línea 1"/>
          <p:cNvSpPr/>
          <p:nvPr/>
        </p:nvSpPr>
        <p:spPr>
          <a:xfrm>
            <a:off x="3643306" y="5214950"/>
            <a:ext cx="2071702" cy="500066"/>
          </a:xfrm>
          <a:prstGeom prst="borderCallout1">
            <a:avLst/>
          </a:prstGeom>
          <a:scene3d>
            <a:camera prst="orthographicFront">
              <a:rot lat="5400000" lon="5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11 Conector recto"/>
          <p:cNvCxnSpPr>
            <a:stCxn id="4" idx="4"/>
            <a:endCxn id="13" idx="0"/>
          </p:cNvCxnSpPr>
          <p:nvPr/>
        </p:nvCxnSpPr>
        <p:spPr>
          <a:xfrm rot="5400000">
            <a:off x="3430982" y="5035598"/>
            <a:ext cx="748866" cy="18134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2643174" y="5500702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Truchas</a:t>
            </a:r>
          </a:p>
        </p:txBody>
      </p:sp>
      <p:cxnSp>
        <p:nvCxnSpPr>
          <p:cNvPr id="17" name="16 Conector recto"/>
          <p:cNvCxnSpPr>
            <a:stCxn id="4" idx="5"/>
            <a:endCxn id="18" idx="3"/>
          </p:cNvCxnSpPr>
          <p:nvPr/>
        </p:nvCxnSpPr>
        <p:spPr>
          <a:xfrm rot="10800000" flipV="1">
            <a:off x="2714612" y="4287488"/>
            <a:ext cx="785816" cy="498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642910" y="4429132"/>
            <a:ext cx="207170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/>
              <a:t>De mujeres</a:t>
            </a:r>
          </a:p>
        </p:txBody>
      </p:sp>
      <p:cxnSp>
        <p:nvCxnSpPr>
          <p:cNvPr id="20" name="19 Conector recto"/>
          <p:cNvCxnSpPr>
            <a:stCxn id="4" idx="6"/>
            <a:endCxn id="21" idx="3"/>
          </p:cNvCxnSpPr>
          <p:nvPr/>
        </p:nvCxnSpPr>
        <p:spPr>
          <a:xfrm rot="10800000">
            <a:off x="2643174" y="3679033"/>
            <a:ext cx="857254" cy="34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642910" y="3357562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/>
              <a:t>Ciudadanas</a:t>
            </a:r>
          </a:p>
        </p:txBody>
      </p:sp>
      <p:cxnSp>
        <p:nvCxnSpPr>
          <p:cNvPr id="24" name="23 Conector recto"/>
          <p:cNvCxnSpPr>
            <a:stCxn id="4" idx="7"/>
            <a:endCxn id="25" idx="3"/>
          </p:cNvCxnSpPr>
          <p:nvPr/>
        </p:nvCxnSpPr>
        <p:spPr>
          <a:xfrm rot="16200000" flipV="1">
            <a:off x="3127371" y="2480457"/>
            <a:ext cx="998899" cy="538532"/>
          </a:xfrm>
          <a:prstGeom prst="line">
            <a:avLst/>
          </a:prstGeom>
          <a:ln>
            <a:headEnd w="lg" len="med"/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1285852" y="178592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/>
              <a:t>Universitarias</a:t>
            </a:r>
          </a:p>
        </p:txBody>
      </p:sp>
      <p:sp>
        <p:nvSpPr>
          <p:cNvPr id="26" name="25 Llamada con línea 1"/>
          <p:cNvSpPr/>
          <p:nvPr/>
        </p:nvSpPr>
        <p:spPr>
          <a:xfrm>
            <a:off x="4643438" y="1714488"/>
            <a:ext cx="3786214" cy="642942"/>
          </a:xfrm>
          <a:prstGeom prst="borderCallout1">
            <a:avLst>
              <a:gd name="adj1" fmla="val 49512"/>
              <a:gd name="adj2" fmla="val -402"/>
              <a:gd name="adj3" fmla="val 214946"/>
              <a:gd name="adj4" fmla="val -2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/>
              <a:t>Indígena o aborigen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227</Words>
  <Application>Microsoft Office PowerPoint</Application>
  <PresentationFormat>Presentación en pantalla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Opulento</vt:lpstr>
      <vt:lpstr>Tipos de radio</vt:lpstr>
      <vt:lpstr>Radio Comercial</vt:lpstr>
      <vt:lpstr>Radio Comercial</vt:lpstr>
      <vt:lpstr>Radio Comercial</vt:lpstr>
      <vt:lpstr>Radio Pública</vt:lpstr>
      <vt:lpstr>Radio Pública</vt:lpstr>
      <vt:lpstr>Radio Pública</vt:lpstr>
      <vt:lpstr>Radio Pública</vt:lpstr>
      <vt:lpstr>Radio Comunitaria</vt:lpstr>
      <vt:lpstr>Radio Comunitaria</vt:lpstr>
      <vt:lpstr>Radio Comunitaria</vt:lpstr>
      <vt:lpstr>Radio Comunitaria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radio</dc:title>
  <dc:creator>Antonio</dc:creator>
  <cp:lastModifiedBy>Antonio</cp:lastModifiedBy>
  <cp:revision>9</cp:revision>
  <dcterms:created xsi:type="dcterms:W3CDTF">2010-03-08T14:51:32Z</dcterms:created>
  <dcterms:modified xsi:type="dcterms:W3CDTF">2010-03-08T16:27:27Z</dcterms:modified>
</cp:coreProperties>
</file>